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dataset</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 - estimate it from the sample s When don’t know the population σ - and when sample size is &lt; ~30) - 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 we use the t-distribution. Let’s take a small sample and 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indent="0" marL="1270000">
              <a:buNone/>
            </a:pPr>
            <a:r>
              <a:rPr sz="2000"/>
              <a:t>Which confidence interval is wider? 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 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1524000"/>
                <a:gridCol w="29083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ANOVA to test for differences among the lakes</a:t>
            </a:r>
            <a:br/>
            <a:r>
              <a:rPr>
                <a:solidFill>
                  <a:srgbClr val="003B4F"/>
                </a:solidFill>
                <a:latin typeface="Courier"/>
              </a:rPr>
              <a:t>lake_anova &lt;- </a:t>
            </a:r>
            <a:r>
              <a:rPr>
                <a:solidFill>
                  <a:srgbClr val="4758AB"/>
                </a:solidFill>
                <a:latin typeface="Courier"/>
              </a:rPr>
              <a:t>aov</a:t>
            </a:r>
            <a:r>
              <a:rPr>
                <a:solidFill>
                  <a:srgbClr val="003B4F"/>
                </a:solidFill>
                <a:latin typeface="Courier"/>
              </a:rPr>
              <a:t>(total_length_mm </a:t>
            </a:r>
            <a:r>
              <a:rPr>
                <a:solidFill>
                  <a:srgbClr val="5E5E5E"/>
                </a:solidFill>
                <a:latin typeface="Courier"/>
              </a:rPr>
              <a:t>~</a:t>
            </a:r>
            <a:r>
              <a:rPr>
                <a:solidFill>
                  <a:srgbClr val="003B4F"/>
                </a:solidFill>
                <a:latin typeface="Courier"/>
              </a:rPr>
              <a:t> lake, </a:t>
            </a:r>
            <a:r>
              <a:rPr>
                <a:solidFill>
                  <a:srgbClr val="657422"/>
                </a:solidFill>
                <a:latin typeface="Courier"/>
              </a:rPr>
              <a:t>data =</a:t>
            </a:r>
            <a:r>
              <a:rPr>
                <a:solidFill>
                  <a:srgbClr val="003B4F"/>
                </a:solidFill>
                <a:latin typeface="Courier"/>
              </a:rPr>
              <a:t> comparison_data)</a:t>
            </a:r>
            <a:br/>
            <a:r>
              <a:rPr>
                <a:solidFill>
                  <a:srgbClr val="4758AB"/>
                </a:solidFill>
                <a:latin typeface="Courier"/>
              </a:rPr>
              <a:t>summary</a:t>
            </a:r>
            <a:r>
              <a:rPr>
                <a:solidFill>
                  <a:srgbClr val="003B4F"/>
                </a:solidFill>
                <a:latin typeface="Courier"/>
              </a:rPr>
              <a:t>(lake_anova)</a:t>
            </a:r>
          </a:p>
          <a:p>
            <a:pPr lvl="0" indent="0">
              <a:buNone/>
            </a:pPr>
            <a:r>
              <a:rPr sz="2000">
                <a:latin typeface="Courier"/>
              </a:rPr>
              <a:t>             Df Sum Sq Mean Sq F value   Pr(&gt;F)    
lake          2   2459  1229.6   8.018 0.000383 ***
Residuals   416  63800   153.4                     
---
Signif. codes:  0 '***' 0.001 '**' 0.01 '*' 0.05 '.' 0.1 ' ' 1</a:t>
            </a:r>
          </a:p>
          <a:p>
            <a:pPr lvl="0" indent="0">
              <a:buNone/>
            </a:pPr>
            <a:r>
              <a:rPr>
                <a:solidFill>
                  <a:srgbClr val="5E5E5E"/>
                </a:solidFill>
                <a:latin typeface="Courier"/>
              </a:rPr>
              <a:t># 4. If ANOVA is significant, perform post-hoc tests</a:t>
            </a:r>
            <a:br/>
            <a:r>
              <a:rPr b="1">
                <a:solidFill>
                  <a:srgbClr val="003B4F"/>
                </a:solidFill>
                <a:latin typeface="Courier"/>
              </a:rPr>
              <a:t>if</a:t>
            </a:r>
            <a:r>
              <a:rPr>
                <a:solidFill>
                  <a:srgbClr val="003B4F"/>
                </a:solidFill>
                <a:latin typeface="Courier"/>
              </a:rPr>
              <a:t>(</a:t>
            </a:r>
            <a:r>
              <a:rPr>
                <a:solidFill>
                  <a:srgbClr val="4758AB"/>
                </a:solidFill>
                <a:latin typeface="Courier"/>
              </a:rPr>
              <a:t>summary</a:t>
            </a:r>
            <a:r>
              <a:rPr>
                <a:solidFill>
                  <a:srgbClr val="003B4F"/>
                </a:solidFill>
                <a:latin typeface="Courier"/>
              </a:rPr>
              <a:t>(lake_anova)[[</a:t>
            </a:r>
            <a:r>
              <a:rPr>
                <a:solidFill>
                  <a:srgbClr val="AD0000"/>
                </a:solidFill>
                <a:latin typeface="Courier"/>
              </a:rPr>
              <a:t>1</a:t>
            </a:r>
            <a:r>
              <a:rPr>
                <a:solidFill>
                  <a:srgbClr val="003B4F"/>
                </a:solidFill>
                <a:latin typeface="Courier"/>
              </a:rPr>
              <a:t>]][</a:t>
            </a:r>
            <a:r>
              <a:rPr>
                <a:solidFill>
                  <a:srgbClr val="20794D"/>
                </a:solidFill>
                <a:latin typeface="Courier"/>
              </a:rPr>
              <a:t>"Pr(&gt;F)"</a:t>
            </a:r>
            <a:r>
              <a:rPr>
                <a:solidFill>
                  <a:srgbClr val="003B4F"/>
                </a:solidFill>
                <a:latin typeface="Courier"/>
              </a:rPr>
              <a:t>][</a:t>
            </a:r>
            <a:r>
              <a:rPr>
                <a:solidFill>
                  <a:srgbClr val="AD0000"/>
                </a:solidFill>
                <a:latin typeface="Courier"/>
              </a:rPr>
              <a:t>1</a:t>
            </a:r>
            <a:r>
              <a:rPr>
                <a:solidFill>
                  <a:srgbClr val="003B4F"/>
                </a:solidFill>
                <a:latin typeface="Courier"/>
              </a:rPr>
              <a:t>,] </a:t>
            </a:r>
            <a:r>
              <a:rPr>
                <a:solidFill>
                  <a:srgbClr val="5E5E5E"/>
                </a:solidFill>
                <a:latin typeface="Courier"/>
              </a:rPr>
              <a:t>&lt;</a:t>
            </a:r>
            <a:r>
              <a:rPr>
                <a:solidFill>
                  <a:srgbClr val="003B4F"/>
                </a:solidFill>
                <a:latin typeface="Courier"/>
              </a:rPr>
              <a:t> </a:t>
            </a:r>
            <a:r>
              <a:rPr>
                <a:solidFill>
                  <a:srgbClr val="AD0000"/>
                </a:solidFill>
                <a:latin typeface="Courier"/>
              </a:rPr>
              <a:t>0.05</a:t>
            </a:r>
            <a:r>
              <a:rPr>
                <a:solidFill>
                  <a:srgbClr val="003B4F"/>
                </a:solidFill>
                <a:latin typeface="Courier"/>
              </a:rPr>
              <a:t>) {</a:t>
            </a:r>
            <a:br/>
            <a:r>
              <a:rPr>
                <a:solidFill>
                  <a:srgbClr val="003B4F"/>
                </a:solidFill>
                <a:latin typeface="Courier"/>
              </a:rPr>
              <a:t>  tukey_results &lt;- </a:t>
            </a:r>
            <a:r>
              <a:rPr>
                <a:solidFill>
                  <a:srgbClr val="4758AB"/>
                </a:solidFill>
                <a:latin typeface="Courier"/>
              </a:rPr>
              <a:t>TukeyHSD</a:t>
            </a:r>
            <a:r>
              <a:rPr>
                <a:solidFill>
                  <a:srgbClr val="003B4F"/>
                </a:solidFill>
                <a:latin typeface="Courier"/>
              </a:rPr>
              <a:t>(lake_anova)</a:t>
            </a:r>
            <a:br/>
            <a:r>
              <a:rPr>
                <a:solidFill>
                  <a:srgbClr val="003B4F"/>
                </a:solidFill>
                <a:latin typeface="Courier"/>
              </a:rPr>
              <a:t>  </a:t>
            </a:r>
            <a:r>
              <a:rPr>
                <a:solidFill>
                  <a:srgbClr val="4758AB"/>
                </a:solidFill>
                <a:latin typeface="Courier"/>
              </a:rPr>
              <a:t>print</a:t>
            </a:r>
            <a:r>
              <a:rPr>
                <a:solidFill>
                  <a:srgbClr val="003B4F"/>
                </a:solidFill>
                <a:latin typeface="Courier"/>
              </a:rPr>
              <a:t>(tukey_results)</a:t>
            </a:r>
            <a:br/>
            <a:r>
              <a:rPr>
                <a:solidFill>
                  <a:srgbClr val="003B4F"/>
                </a:solidFill>
                <a:latin typeface="Courier"/>
              </a:rPr>
              <a:t>}</a:t>
            </a:r>
          </a:p>
          <a:p>
            <a:pPr lvl="0" indent="0">
              <a:buNone/>
            </a:pPr>
            <a:r>
              <a:rPr sz="2000">
                <a:latin typeface="Courier"/>
              </a:rPr>
              <a:t>  Tukey multiple comparisons of means
    95% family-wise confidence level
Fit: aov(formula = total_length_mm ~ lake, data = comparison_data)
$lake
                 diff        lwr         upr     p adj
S 06-E 01   -4.200038  -8.343516 -0.05656054 0.0461139
Toolik-E 01 -6.520478 -10.370118 -2.67083905 0.0002356
Toolik-S 06 -2.320440  -5.561933  0.92105332 0.2126069</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6:</a:t>
            </a:r>
            <a:r>
              <a:rPr/>
              <a:t> heading 1</a:t>
            </a:r>
          </a:p>
        </p:txBody>
      </p:sp>
      <p:sp>
        <p:nvSpPr>
          <p:cNvPr id="3" name="Content Placeholder 2"/>
          <p:cNvSpPr>
            <a:spLocks noGrp="1"/>
          </p:cNvSpPr>
          <p:nvPr>
            <p:ph idx="1" sz="half"/>
          </p:nvPr>
        </p:nvSpPr>
        <p:spPr/>
        <p:txBody>
          <a:bodyPr/>
          <a:lstStyle/>
          <a:p>
            <a:pPr lvl="0" indent="0" marL="0">
              <a:buNone/>
            </a:pPr>
            <a:r>
              <a:rPr/>
              <a:t>text</a:t>
            </a:r>
          </a:p>
        </p:txBody>
      </p:sp>
      <p:sp>
        <p:nvSpPr>
          <p:cNvPr id="4" name="Content Placeholder 3"/>
          <p:cNvSpPr>
            <a:spLocks noGrp="1"/>
          </p:cNvSpPr>
          <p:nvPr>
            <p:ph idx="2" sz="half"/>
          </p:nvPr>
        </p:nvSpPr>
        <p:spPr/>
        <p:txBody>
          <a:bodyPr/>
          <a:lstStyle/>
          <a:p>
            <a:pPr lvl="0" indent="0" marL="0">
              <a:buNone/>
            </a:pPr>
            <a:r>
              <a:rPr/>
              <a:t>place to put figure with this text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dataset:</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2025-03-30T04:31:06Z</dcterms:created>
  <dcterms:modified xsi:type="dcterms:W3CDTF">2025-03-30T04:31:06Z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